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3" r:id="rId9"/>
    <p:sldId id="264" r:id="rId10"/>
    <p:sldId id="272" r:id="rId11"/>
    <p:sldId id="267" r:id="rId12"/>
    <p:sldId id="271" r:id="rId13"/>
    <p:sldId id="273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6" autoAdjust="0"/>
    <p:restoredTop sz="94660"/>
  </p:normalViewPr>
  <p:slideViewPr>
    <p:cSldViewPr snapToGrid="0">
      <p:cViewPr varScale="1">
        <p:scale>
          <a:sx n="39" d="100"/>
          <a:sy n="39" d="100"/>
        </p:scale>
        <p:origin x="48" y="1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image" Target="../media/image5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uk-UA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𝑦𝑠𝑖𝑛</m:t>
                                </m:r>
                                <m:d>
                                  <m:d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m:oMathPara>
              </a14:m>
              <a:endParaRPr lang="uk-UA" sz="1500" dirty="0"/>
            </a:p>
          </dgm:t>
        </dgm:pt>
      </mc:Choice>
      <mc:Fallback xmlns=""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𝑔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𝑠, 𝜃)=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𝑥,𝑦)𝛿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 cos</a:t>
              </a:r>
              <a:r>
                <a:rPr lang="uk-UA" sz="1500" i="0">
                  <a:latin typeface="Cambria Math" panose="02040503050406030204" pitchFamily="18" charset="0"/>
                </a:rPr>
                <a:t>⁡(</a:t>
              </a:r>
              <a:r>
                <a:rPr lang="en-US" sz="1500" i="0">
                  <a:latin typeface="Cambria Math" panose="02040503050406030204" pitchFamily="18" charset="0"/>
                </a:rPr>
                <a:t>𝜃)+𝑦𝑠𝑖𝑛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𝜃)−𝑠)𝑑𝑥</a:t>
              </a:r>
              <a:endParaRPr lang="uk-UA" sz="1500" dirty="0"/>
            </a:p>
          </dgm:t>
        </dgm:pt>
      </mc:Fallback>
    </mc:AlternateConten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uk-UA" sz="150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uk-UA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den>
                    </m:f>
                  </m:oMath>
                </m:oMathPara>
              </a14:m>
              <a:endParaRPr lang="uk-UA" sz="1500" dirty="0"/>
            </a:p>
          </dgm:t>
        </dgm:pt>
      </mc:Choice>
      <mc:Fallback xmlns=""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:r>
                <a:rPr lang="uk-UA" sz="1500" i="0" smtClean="0">
                  <a:latin typeface="Cambria Math" panose="02040503050406030204" pitchFamily="18" charset="0"/>
                </a:rPr>
                <a:t>𝑐</a:t>
              </a:r>
              <a:r>
                <a:rPr lang="uk-UA" sz="1500" i="0">
                  <a:latin typeface="Cambria Math" panose="02040503050406030204" pitchFamily="18" charset="0"/>
                </a:rPr>
                <a:t>(𝑙, 𝜃)=(∫2_(−∞)^∞▒𝑔(𝑠, 𝜃)𝑔(𝑠−1, 𝜃)𝑑𝑠)/(∫2_(−∞)^∞▒𝑔(𝑠, 𝜃)𝑔(𝑠, 𝜃)𝑑𝑠)</a:t>
              </a:r>
              <a:endParaRPr lang="uk-UA" sz="1500" dirty="0"/>
            </a:p>
          </dgm:t>
        </dgm:pt>
      </mc:Fallback>
    </mc:AlternateConten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Mapping</a:t>
              </a:r>
              <a:endParaRPr lang="uk-UA" sz="2400" dirty="0" smtClean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̃"/>
                        <m:ctrlPr>
                          <a:rPr lang="uk-UA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с′</m:t>
                        </m:r>
                      </m:e>
                    </m:acc>
                    <m:r>
                      <a:rPr lang="uk-UA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uk-UA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uk-UA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m:oMathPara>
              </a14:m>
              <a:endParaRPr lang="uk-UA" sz="1200" dirty="0"/>
            </a:p>
          </dgm:t>
        </dgm:pt>
      </mc:Choice>
      <mc:Fallback xmlns=""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</a:t>
              </a:r>
              <a:r>
                <a:rPr lang="en-US" sz="2400" dirty="0" smtClean="0"/>
                <a:t>Mapping</a:t>
              </a:r>
              <a:endParaRPr lang="uk-UA" sz="2400" dirty="0" smtClean="0"/>
            </a:p>
            <a:p>
              <a:r>
                <a:rPr lang="uk-UA" sz="1200" i="0" smtClean="0">
                  <a:latin typeface="Cambria Math" panose="02040503050406030204" pitchFamily="18" charset="0"/>
                </a:rPr>
                <a:t>(</a:t>
              </a:r>
              <a:r>
                <a:rPr lang="uk-UA" sz="1200" i="0">
                  <a:latin typeface="Cambria Math" panose="02040503050406030204" pitchFamily="18" charset="0"/>
                </a:rPr>
                <a:t>с′</a:t>
              </a:r>
              <a:r>
                <a:rPr lang="uk-UA" sz="1200" i="0" smtClean="0">
                  <a:latin typeface="Cambria Math" panose="02040503050406030204" pitchFamily="18" charset="0"/>
                </a:rPr>
                <a:t>) ̃</a:t>
              </a:r>
              <a:r>
                <a:rPr lang="uk-UA" sz="1200" i="0">
                  <a:latin typeface="Cambria Math" panose="02040503050406030204" pitchFamily="18" charset="0"/>
                </a:rPr>
                <a:t>(𝜇,𝜃)=〖</a:t>
              </a:r>
              <a:r>
                <a:rPr lang="en-US" sz="1200" i="0">
                  <a:latin typeface="Cambria Math" panose="02040503050406030204" pitchFamily="18" charset="0"/>
                </a:rPr>
                <a:t>1</a:t>
              </a:r>
              <a:r>
                <a:rPr lang="uk-UA" sz="1200" i="0">
                  <a:latin typeface="Cambria Math" panose="02040503050406030204" pitchFamily="18" charset="0"/>
                </a:rPr>
                <a:t>/</a:t>
              </a:r>
              <a:r>
                <a:rPr lang="en-US" sz="1200" i="0">
                  <a:latin typeface="Cambria Math" panose="02040503050406030204" pitchFamily="18" charset="0"/>
                </a:rPr>
                <a:t>k log</a:t>
              </a:r>
              <a:r>
                <a:rPr lang="uk-UA" sz="1200" i="0">
                  <a:latin typeface="Cambria Math" panose="02040503050406030204" pitchFamily="18" charset="0"/>
                </a:rPr>
                <a:t>〗_</a:t>
              </a:r>
              <a:r>
                <a:rPr lang="en-US" sz="1200" i="0">
                  <a:latin typeface="Cambria Math" panose="02040503050406030204" pitchFamily="18" charset="0"/>
                </a:rPr>
                <a:t>10</a:t>
              </a:r>
              <a:r>
                <a:rPr lang="uk-UA" sz="1200" i="0">
                  <a:latin typeface="Cambria Math" panose="02040503050406030204" pitchFamily="18" charset="0"/>
                </a:rPr>
                <a:t>⁡〖(1+𝑘∗𝑐(𝑙, 𝜃))〗</a:t>
              </a:r>
              <a:endParaRPr lang="uk-UA" sz="1200" dirty="0"/>
            </a:p>
          </dgm:t>
        </dgm:pt>
      </mc:Fallback>
    </mc:AlternateConten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Фур’є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̌"/>
                        <m:ctrlPr>
                          <a:rPr lang="uk-UA" sz="1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m:oMathPara>
              </a14:m>
              <a:endParaRPr lang="uk-UA" sz="1500" dirty="0"/>
            </a:p>
          </dgm:t>
        </dgm:pt>
      </mc:Choice>
      <mc:Fallback xmlns=""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smtClean="0"/>
                <a:t>Фур’є</a:t>
              </a:r>
            </a:p>
            <a:p>
              <a:r>
                <a:rPr lang="en-US" sz="1500" i="0">
                  <a:latin typeface="Cambria Math" panose="02040503050406030204" pitchFamily="18" charset="0"/>
                </a:rPr>
                <a:t>𝐶</a:t>
              </a:r>
              <a:r>
                <a:rPr lang="uk-UA" sz="1500" i="0" smtClean="0">
                  <a:latin typeface="Cambria Math" panose="02040503050406030204" pitchFamily="18" charset="0"/>
                </a:rPr>
                <a:t> ̌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𝑙, 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𝜃 )=</a:t>
              </a:r>
              <a:r>
                <a:rPr lang="uk-UA" sz="1500" i="0">
                  <a:latin typeface="Cambria Math" panose="02040503050406030204" pitchFamily="18" charset="0"/>
                </a:rPr>
                <a:t>∫2</a:t>
              </a:r>
              <a:r>
                <a:rPr lang="en-US" sz="1500" i="0">
                  <a:latin typeface="Cambria Math" panose="02040503050406030204" pitchFamily="18" charset="0"/>
                </a:rPr>
                <a:t>_0^𝜋</a:t>
              </a:r>
              <a:r>
                <a:rPr lang="uk-UA" sz="1500" i="0">
                  <a:latin typeface="Cambria Math" panose="02040503050406030204" pitchFamily="18" charset="0"/>
                </a:rPr>
                <a:t>▒∫2</a:t>
              </a:r>
              <a:r>
                <a:rPr lang="en-US" sz="1500" i="0">
                  <a:latin typeface="Cambria Math" panose="02040503050406030204" pitchFamily="18" charset="0"/>
                </a:rPr>
                <a:t>_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−∞</a:t>
              </a:r>
              <a:r>
                <a:rPr lang="uk-UA" sz="1500" i="0">
                  <a:latin typeface="Cambria Math" panose="02040503050406030204" pitchFamily="18" charset="0"/>
                </a:rPr>
                <a:t>)</a:t>
              </a:r>
              <a:r>
                <a:rPr lang="en-US" sz="1500" i="0">
                  <a:latin typeface="Cambria Math" panose="02040503050406030204" pitchFamily="18" charset="0"/>
                </a:rPr>
                <a:t>^(+∞)</a:t>
              </a:r>
              <a:r>
                <a:rPr lang="uk-UA" sz="1500" i="0">
                  <a:latin typeface="Cambria Math" panose="02040503050406030204" pitchFamily="18" charset="0"/>
                </a:rPr>
                <a:t>▒</a:t>
              </a:r>
              <a:r>
                <a:rPr lang="en-US" sz="1500" i="0">
                  <a:latin typeface="Cambria Math" panose="02040503050406030204" pitchFamily="18" charset="0"/>
                </a:rPr>
                <a:t>〖 </a:t>
              </a:r>
              <a:r>
                <a:rPr lang="uk-UA" sz="1500" i="0">
                  <a:latin typeface="Cambria Math" panose="02040503050406030204" pitchFamily="18" charset="0"/>
                </a:rPr>
                <a:t>(с^′ ) ̃(𝜇,𝜃)∙𝑒^(−𝑖(𝜇𝜉_𝑙+𝜃𝜉_𝜃)) </a:t>
              </a:r>
              <a:r>
                <a:rPr lang="en-US" sz="1500" i="0">
                  <a:latin typeface="Cambria Math" panose="02040503050406030204" pitchFamily="18" charset="0"/>
                </a:rPr>
                <a:t>〗  𝑑𝜇𝑑𝜃</a:t>
              </a:r>
              <a:r>
                <a:rPr lang="en-US" sz="1500" b="0" i="0" smtClean="0">
                  <a:latin typeface="Cambria Math" panose="02040503050406030204" pitchFamily="18" charset="0"/>
                </a:rPr>
                <a:t> </a:t>
              </a:r>
              <a:endParaRPr lang="uk-UA" sz="1500" dirty="0"/>
            </a:p>
          </dgm:t>
        </dgm:pt>
      </mc:Fallback>
    </mc:AlternateConten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uk-UA" sz="1500" dirty="0"/>
            </a:p>
          </dgm:t>
        </dgm:pt>
      </mc:Choice>
      <mc:Fallback xmlns=""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</a:t>
              </a:r>
              <a:endParaRPr lang="uk-UA" sz="1500" dirty="0"/>
            </a:p>
          </dgm:t>
        </dgm:pt>
      </mc:Fallback>
    </mc:AlternateConten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  <dgm:t>
        <a:bodyPr/>
        <a:lstStyle/>
        <a:p>
          <a:endParaRPr lang="uk-UA"/>
        </a:p>
      </dgm:t>
    </dgm:pt>
    <dgm:pt modelId="{01F2071F-4D87-41AD-9425-5286B20AFD6A}" type="pres">
      <dgm:prSet presAssocID="{0422299F-404F-488C-8212-BCAF0FFA27B0}" presName="connectorText" presStyleLbl="sibTrans2D1" presStyleIdx="0" presStyleCnt="5"/>
      <dgm:spPr/>
      <dgm:t>
        <a:bodyPr/>
        <a:lstStyle/>
        <a:p>
          <a:endParaRPr lang="uk-UA"/>
        </a:p>
      </dgm:t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0AAC51F-8333-4674-A0B5-B428DD929D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92BBC44B-EA98-4C82-9D93-F7D19571DCE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2BA68AA4-7D2A-4AA9-877D-00862C2F1C6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525C35F4-8AD1-4BD7-9A6E-7EB12B21D98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dgm:pt modelId="{B5DF8BDF-EAAC-41E2-864E-24946DB7434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5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</dgm:pt>
    <dgm:pt modelId="{01F2071F-4D87-41AD-9425-5286B20AFD6A}" type="pres">
      <dgm:prSet presAssocID="{0422299F-404F-488C-8212-BCAF0FFA27B0}" presName="connectorText" presStyleLbl="sibTrans2D1" presStyleIdx="0" presStyleCnt="5"/>
      <dgm:spPr/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2800" dirty="0"/>
            </a:p>
          </dgm:t>
        </dgm:pt>
      </mc:Choice>
      <mc:Fallback xmlns="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28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000" dirty="0" smtClean="0"/>
            <a:t>XOR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1" custLinFactNeighborX="-4373" custLinFactNeighborY="-1129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F37A982F-FCDF-4E67-B547-B7D2059D7E8A}" type="presOf" srcId="{AF7AE015-DB12-4580-9681-3939377B1F4D}" destId="{DA9C9DF4-D9A4-463C-B3F9-F1DB319A5D10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9E8BBF1E-317B-487E-8B39-B73CEF573CC5}" type="presOf" srcId="{51BEC383-338F-442E-B657-9BDC64D72049}" destId="{EE68FBC9-4D8C-4015-94C0-E06726B4ACF7}" srcOrd="0" destOrd="0" presId="urn:microsoft.com/office/officeart/2005/8/layout/process1"/>
    <dgm:cxn modelId="{CD3E9A1E-5B54-44DE-8942-5A043F589E20}" type="presParOf" srcId="{DA9C9DF4-D9A4-463C-B3F9-F1DB319A5D10}" destId="{EE68FBC9-4D8C-4015-94C0-E06726B4ACF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4100" dirty="0"/>
            </a:p>
          </dgm:t>
        </dgm:pt>
      </mc:Choice>
      <mc:Fallback xmlns="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41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F6C0-0795-4D07-874E-DEB31C02CFCC}">
      <dsp:nvSpPr>
        <dsp:cNvPr id="0" name=""/>
        <dsp:cNvSpPr/>
      </dsp:nvSpPr>
      <dsp:spPr>
        <a:xfrm>
          <a:off x="845" y="413398"/>
          <a:ext cx="2091075" cy="16205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Зображення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uk-UA" sz="1500" kern="1200" dirty="0"/>
        </a:p>
      </dsp:txBody>
      <dsp:txXfrm>
        <a:off x="48311" y="460864"/>
        <a:ext cx="1996143" cy="1525665"/>
      </dsp:txXfrm>
    </dsp:sp>
    <dsp:sp modelId="{42C0DB88-1CBE-47D5-928C-4B801DD5B9BD}">
      <dsp:nvSpPr>
        <dsp:cNvPr id="0" name=""/>
        <dsp:cNvSpPr/>
      </dsp:nvSpPr>
      <dsp:spPr>
        <a:xfrm>
          <a:off x="2210055" y="1181552"/>
          <a:ext cx="284595" cy="842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2210055" y="1198410"/>
        <a:ext cx="259308" cy="50573"/>
      </dsp:txXfrm>
    </dsp:sp>
    <dsp:sp modelId="{E1C1C121-7738-4887-A956-85F1C32236B0}">
      <dsp:nvSpPr>
        <dsp:cNvPr id="0" name=""/>
        <dsp:cNvSpPr/>
      </dsp:nvSpPr>
      <dsp:spPr>
        <a:xfrm>
          <a:off x="2628893" y="396532"/>
          <a:ext cx="5488470" cy="165432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</a:t>
          </a:r>
          <a:r>
            <a:rPr lang="uk-UA" sz="2400" kern="1200" dirty="0" err="1" smtClean="0"/>
            <a:t>Радона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𝑔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uk-UA" sz="1500" i="1" kern="1200">
                        <a:latin typeface="Cambria Math" panose="02040503050406030204" pitchFamily="18" charset="0"/>
                      </a:rPr>
                      <m:t>−∞</m:t>
                    </m:r>
                  </m:sub>
                  <m:sup>
                    <m:r>
                      <a:rPr lang="uk-UA" sz="1500" i="1" kern="1200">
                        <a:latin typeface="Cambria Math" panose="02040503050406030204" pitchFamily="18" charset="0"/>
                      </a:rPr>
                      <m:t>∞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500" kern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uk-UA" sz="1500" i="1" kern="12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 kern="120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𝑦𝑠𝑖𝑛</m:t>
                            </m:r>
                            <m:d>
                              <m:d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e>
                </m:nary>
              </m:oMath>
            </m:oMathPara>
          </a14:m>
          <a:endParaRPr lang="uk-UA" sz="1500" kern="1200" dirty="0"/>
        </a:p>
      </dsp:txBody>
      <dsp:txXfrm>
        <a:off x="2677347" y="444986"/>
        <a:ext cx="5391562" cy="1557421"/>
      </dsp:txXfrm>
    </dsp:sp>
    <dsp:sp modelId="{92682FE9-E4BD-4EDB-9DCF-A12FEFA7BF16}">
      <dsp:nvSpPr>
        <dsp:cNvPr id="0" name=""/>
        <dsp:cNvSpPr/>
      </dsp:nvSpPr>
      <dsp:spPr>
        <a:xfrm>
          <a:off x="8250872" y="1194962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8250872" y="1206456"/>
        <a:ext cx="236603" cy="34481"/>
      </dsp:txXfrm>
    </dsp:sp>
    <dsp:sp modelId="{B27D0FEA-065D-43D5-A8E4-7B6365BAC0AD}">
      <dsp:nvSpPr>
        <dsp:cNvPr id="0" name=""/>
        <dsp:cNvSpPr/>
      </dsp:nvSpPr>
      <dsp:spPr>
        <a:xfrm>
          <a:off x="8654335" y="381861"/>
          <a:ext cx="3536818" cy="168367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Автокореляція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uk-UA" sz="1500" i="1" kern="1200" smtClean="0">
                    <a:latin typeface="Cambria Math" panose="02040503050406030204" pitchFamily="18" charset="0"/>
                  </a:rPr>
                  <m:t>𝑐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uk-UA" sz="15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uk-UA" sz="1500" i="1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fPr>
                  <m:num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num>
                  <m:den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den>
                </m:f>
              </m:oMath>
            </m:oMathPara>
          </a14:m>
          <a:endParaRPr lang="uk-UA" sz="1500" kern="1200" dirty="0"/>
        </a:p>
      </dsp:txBody>
      <dsp:txXfrm>
        <a:off x="8703648" y="431174"/>
        <a:ext cx="3438192" cy="1585046"/>
      </dsp:txXfrm>
    </dsp:sp>
    <dsp:sp modelId="{0B6F092A-44F6-454E-A0DA-8E1149E2961B}">
      <dsp:nvSpPr>
        <dsp:cNvPr id="0" name=""/>
        <dsp:cNvSpPr/>
      </dsp:nvSpPr>
      <dsp:spPr>
        <a:xfrm rot="5231035">
          <a:off x="10349889" y="2297230"/>
          <a:ext cx="254151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600" kern="1200"/>
        </a:p>
      </dsp:txBody>
      <dsp:txXfrm rot="-5400000">
        <a:off x="10459300" y="2198900"/>
        <a:ext cx="34481" cy="236910"/>
      </dsp:txXfrm>
    </dsp:sp>
    <dsp:sp modelId="{89F17977-12A9-4ED1-9B62-15CC332D38E8}">
      <dsp:nvSpPr>
        <dsp:cNvPr id="0" name=""/>
        <dsp:cNvSpPr/>
      </dsp:nvSpPr>
      <dsp:spPr>
        <a:xfrm>
          <a:off x="8872574" y="2602505"/>
          <a:ext cx="3318580" cy="167907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Log Mapping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̃"/>
                    <m:ctrlPr>
                      <a:rPr lang="uk-UA" sz="12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с′</m:t>
                    </m:r>
                  </m:e>
                </m:acc>
                <m:r>
                  <a:rPr lang="uk-UA" sz="1200" i="1" kern="1200">
                    <a:latin typeface="Cambria Math" panose="02040503050406030204" pitchFamily="18" charset="0"/>
                  </a:rPr>
                  <m:t>(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𝜇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,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𝜃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)=</m:t>
                </m:r>
                <m:func>
                  <m:funcPr>
                    <m:ctrlPr>
                      <a:rPr lang="uk-UA" sz="1200" i="1" kern="1200">
                        <a:latin typeface="Cambria Math" panose="02040503050406030204" pitchFamily="18" charset="0"/>
                      </a:rPr>
                    </m:ctrlPr>
                  </m:funcPr>
                  <m:fName>
                    <m:sSub>
                      <m:sSubPr>
                        <m:ctrlPr>
                          <a:rPr lang="uk-UA" sz="12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uk-UA" sz="120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kern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 kern="1200">
                                <a:latin typeface="Cambria Math" panose="02040503050406030204" pitchFamily="18" charset="0"/>
                              </a:rPr>
                              <m:t>k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200" kern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 kern="12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fName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(1+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∗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))</m:t>
                    </m:r>
                  </m:e>
                </m:func>
              </m:oMath>
            </m:oMathPara>
          </a14:m>
          <a:endParaRPr lang="uk-UA" sz="1200" kern="1200" dirty="0"/>
        </a:p>
      </dsp:txBody>
      <dsp:txXfrm>
        <a:off x="8921752" y="2651683"/>
        <a:ext cx="3220224" cy="1580717"/>
      </dsp:txXfrm>
    </dsp:sp>
    <dsp:sp modelId="{B29BAFA6-752E-49A9-B58F-6909295895F8}">
      <dsp:nvSpPr>
        <dsp:cNvPr id="0" name=""/>
        <dsp:cNvSpPr/>
      </dsp:nvSpPr>
      <dsp:spPr>
        <a:xfrm rot="10800000">
          <a:off x="848522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8502461" y="3424801"/>
        <a:ext cx="236603" cy="34481"/>
      </dsp:txXfrm>
    </dsp:sp>
    <dsp:sp modelId="{370C5FCF-D99E-4127-A9B0-66B2B67E4C93}">
      <dsp:nvSpPr>
        <dsp:cNvPr id="0" name=""/>
        <dsp:cNvSpPr/>
      </dsp:nvSpPr>
      <dsp:spPr>
        <a:xfrm>
          <a:off x="2829734" y="2639697"/>
          <a:ext cx="5505867" cy="160468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Фур’є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̌"/>
                    <m:ctrlPr>
                      <a:rPr lang="uk-UA" sz="15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𝐶</m:t>
                    </m:r>
                  </m:e>
                </m:acc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en-US" sz="1500" i="1" kern="120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1500" i="1" kern="1200">
                        <a:latin typeface="Cambria Math" panose="02040503050406030204" pitchFamily="18" charset="0"/>
                      </a:rPr>
                      <m:t>𝜋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sz="1500" kern="120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e>
                              <m:sup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e>
                </m:nary>
                <m:r>
                  <a:rPr lang="en-US" sz="1500" i="1" kern="1200">
                    <a:latin typeface="Cambria Math" panose="02040503050406030204" pitchFamily="18" charset="0"/>
                  </a:rPr>
                  <m:t> 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𝜇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𝜃</m:t>
                </m:r>
                <m:r>
                  <a:rPr lang="en-US" sz="1500" b="0" i="0" kern="1200" smtClean="0">
                    <a:latin typeface="Cambria Math" panose="02040503050406030204" pitchFamily="18" charset="0"/>
                  </a:rPr>
                  <m:t> </m:t>
                </m:r>
              </m:oMath>
            </m:oMathPara>
          </a14:m>
          <a:endParaRPr lang="uk-UA" sz="1500" kern="1200" dirty="0"/>
        </a:p>
      </dsp:txBody>
      <dsp:txXfrm>
        <a:off x="2876734" y="2686697"/>
        <a:ext cx="5411867" cy="1510689"/>
      </dsp:txXfrm>
    </dsp:sp>
    <dsp:sp modelId="{55C205DE-4D77-413F-BA0F-FC7E9DBFE00C}">
      <dsp:nvSpPr>
        <dsp:cNvPr id="0" name=""/>
        <dsp:cNvSpPr/>
      </dsp:nvSpPr>
      <dsp:spPr>
        <a:xfrm rot="10800000">
          <a:off x="244238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459621" y="3424801"/>
        <a:ext cx="236603" cy="34481"/>
      </dsp:txXfrm>
    </dsp:sp>
    <dsp:sp modelId="{B6ABC2CA-D2E5-49FE-9A92-2F85221B0FC3}">
      <dsp:nvSpPr>
        <dsp:cNvPr id="0" name=""/>
        <dsp:cNvSpPr/>
      </dsp:nvSpPr>
      <dsp:spPr>
        <a:xfrm>
          <a:off x="31520" y="2632915"/>
          <a:ext cx="2261242" cy="161825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Отримання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біт відбитку</a:t>
          </a:r>
          <a:endParaRPr lang="uk-UA" sz="2400" kern="1200" dirty="0"/>
        </a:p>
      </dsp:txBody>
      <dsp:txXfrm>
        <a:off x="78917" y="2680312"/>
        <a:ext cx="2166448" cy="1523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9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2800" kern="1200" dirty="0"/>
        </a:p>
      </dsp:txBody>
      <dsp:txXfrm>
        <a:off x="46525" y="461549"/>
        <a:ext cx="2488029" cy="1456564"/>
      </dsp:txXfrm>
    </dsp:sp>
    <dsp:sp modelId="{07C30667-3B68-486D-8E6F-0DA5C93BB6B8}">
      <dsp:nvSpPr>
        <dsp:cNvPr id="0" name=""/>
        <dsp:cNvSpPr/>
      </dsp:nvSpPr>
      <dsp:spPr>
        <a:xfrm flipV="1">
          <a:off x="2904496" y="1134319"/>
          <a:ext cx="413155" cy="11102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904496" y="1156524"/>
        <a:ext cx="379848" cy="66614"/>
      </dsp:txXfrm>
    </dsp:sp>
    <dsp:sp modelId="{6D5C3FA4-02DE-4D1C-9DD4-3B76A68DF3B8}">
      <dsp:nvSpPr>
        <dsp:cNvPr id="0" name=""/>
        <dsp:cNvSpPr/>
      </dsp:nvSpPr>
      <dsp:spPr>
        <a:xfrm>
          <a:off x="3611334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Threshold (</a:t>
          </a:r>
          <a:r>
            <a:rPr lang="uk-UA" sz="2900" kern="1200" dirty="0" smtClean="0"/>
            <a:t>Заміна на 1</a:t>
          </a:r>
          <a:r>
            <a:rPr lang="en-US" sz="2900" kern="1200" dirty="0" smtClean="0"/>
            <a:t>/0)</a:t>
          </a:r>
          <a:endParaRPr lang="uk-UA" sz="2900" kern="1200" dirty="0"/>
        </a:p>
      </dsp:txBody>
      <dsp:txXfrm>
        <a:off x="3656650" y="461549"/>
        <a:ext cx="2488029" cy="1456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0" y="0"/>
          <a:ext cx="1955800" cy="11734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XOR</a:t>
          </a:r>
        </a:p>
      </dsp:txBody>
      <dsp:txXfrm>
        <a:off x="34370" y="34370"/>
        <a:ext cx="1887060" cy="1104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4220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4100" kern="1200" dirty="0"/>
        </a:p>
      </dsp:txBody>
      <dsp:txXfrm>
        <a:off x="49380" y="445247"/>
        <a:ext cx="2479449" cy="1451541"/>
      </dsp:txXfrm>
    </dsp:sp>
    <dsp:sp modelId="{07C30667-3B68-486D-8E6F-0DA5C93BB6B8}">
      <dsp:nvSpPr>
        <dsp:cNvPr id="0" name=""/>
        <dsp:cNvSpPr/>
      </dsp:nvSpPr>
      <dsp:spPr>
        <a:xfrm flipV="1">
          <a:off x="2897496" y="1115697"/>
          <a:ext cx="411731" cy="11064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897496" y="1137825"/>
        <a:ext cx="378538" cy="66386"/>
      </dsp:txXfrm>
    </dsp:sp>
    <dsp:sp modelId="{6D5C3FA4-02DE-4D1C-9DD4-3B76A68DF3B8}">
      <dsp:nvSpPr>
        <dsp:cNvPr id="0" name=""/>
        <dsp:cNvSpPr/>
      </dsp:nvSpPr>
      <dsp:spPr>
        <a:xfrm>
          <a:off x="3601897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Threshold</a:t>
          </a:r>
          <a:endParaRPr lang="uk-UA" sz="4200" kern="1200" dirty="0"/>
        </a:p>
      </dsp:txBody>
      <dsp:txXfrm>
        <a:off x="3647057" y="445247"/>
        <a:ext cx="2479449" cy="1451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34717-DC00-4157-ACB8-2FB0944511EC}" type="datetimeFigureOut">
              <a:rPr lang="ru-RU" smtClean="0"/>
              <a:t>23.05.2018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8D800-821D-4523-B321-40EC499B7E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6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2C9F-5607-4EC1-A176-88799C91704C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95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6D96-B67B-4176-AB6B-B3CFCC8984F5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4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1EFB-3826-4F69-9187-1AF80E1434D3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2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8CEF-1244-46D7-9E43-1E291898E1F4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6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14C72-3686-4C01-AE83-99DD4C4DEAA7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70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D232-B59A-40B2-AA20-AE9599A061DD}" type="datetime1">
              <a:rPr lang="uk-UA" smtClean="0"/>
              <a:t>23.05.2018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5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46F3-CE88-4C35-BB18-FE485B5CA260}" type="datetime1">
              <a:rPr lang="uk-UA" smtClean="0"/>
              <a:t>23.05.2018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210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97C2-171A-41EE-977C-B71BDD6BE932}" type="datetime1">
              <a:rPr lang="uk-UA" smtClean="0"/>
              <a:t>23.05.2018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0F52-5AC3-471A-AED0-B525AA332701}" type="datetime1">
              <a:rPr lang="uk-UA" smtClean="0"/>
              <a:t>23.05.2018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76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42E-0058-4CCB-9E03-66C82DD3B52A}" type="datetime1">
              <a:rPr lang="uk-UA" smtClean="0"/>
              <a:t>23.05.2018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8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7754-8787-4312-845C-034525B4EB1E}" type="datetime1">
              <a:rPr lang="uk-UA" smtClean="0"/>
              <a:t>23.05.2018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78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844EB-1D35-4930-8273-19A9030B3460}" type="datetime1">
              <a:rPr lang="uk-UA" smtClean="0"/>
              <a:t>23.05.2018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2"/>
                </a:solidFill>
              </a:defRPr>
            </a:lvl1pPr>
          </a:lstStyle>
          <a:p>
            <a:fld id="{1278B2DA-0916-4F71-A0B1-DAAA2CEBF2EA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9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QuickStyle" Target="../diagrams/quickStyle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4.xml"/><Relationship Id="rId7" Type="http://schemas.openxmlformats.org/officeDocument/2006/relationships/diagramData" Target="../diagrams/data4.xml"/><Relationship Id="rId12" Type="http://schemas.openxmlformats.org/officeDocument/2006/relationships/diagramLayout" Target="../diagrams/layout3.xml"/><Relationship Id="rId17" Type="http://schemas.openxmlformats.org/officeDocument/2006/relationships/diagramData" Target="../diagrams/data6.xml"/><Relationship Id="rId25" Type="http://schemas.openxmlformats.org/officeDocument/2006/relationships/diagramColors" Target="../diagrams/colors4.xml"/><Relationship Id="rId2" Type="http://schemas.openxmlformats.org/officeDocument/2006/relationships/diagramData" Target="../diagrams/data3.xml"/><Relationship Id="rId16" Type="http://schemas.openxmlformats.org/officeDocument/2006/relationships/image" Target="../media/image11.png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5.xml"/><Relationship Id="rId24" Type="http://schemas.openxmlformats.org/officeDocument/2006/relationships/diagramQuickStyle" Target="../diagrams/quickStyle4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23" Type="http://schemas.openxmlformats.org/officeDocument/2006/relationships/diagramLayout" Target="../diagrams/layout4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Relationship Id="rId14" Type="http://schemas.openxmlformats.org/officeDocument/2006/relationships/diagramColors" Target="../diagrams/colors3.xml"/><Relationship Id="rId22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532" y="247531"/>
            <a:ext cx="10739789" cy="2882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4800" dirty="0" smtClean="0"/>
              <a:t>Автоматизована </a:t>
            </a:r>
            <a:r>
              <a:rPr lang="uk-UA" sz="4800" dirty="0"/>
              <a:t>система </a:t>
            </a:r>
            <a:r>
              <a:rPr lang="uk-UA" sz="4800" dirty="0" smtClean="0"/>
              <a:t>пошуку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uk-UA" sz="4800" dirty="0" smtClean="0"/>
              <a:t>дублікатів зображень</a:t>
            </a:r>
            <a:r>
              <a:rPr lang="en-US" sz="4800" dirty="0" smtClean="0"/>
              <a:t/>
            </a:r>
            <a:br>
              <a:rPr lang="en-US" sz="4800" dirty="0" smtClean="0"/>
            </a:b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10376079" cy="1655762"/>
          </a:xfrm>
        </p:spPr>
        <p:txBody>
          <a:bodyPr/>
          <a:lstStyle/>
          <a:p>
            <a:pPr algn="r"/>
            <a:r>
              <a:rPr lang="uk-UA" dirty="0" smtClean="0"/>
              <a:t>Виконав: Волк І. М.</a:t>
            </a:r>
            <a:endParaRPr lang="en-US" dirty="0" smtClean="0"/>
          </a:p>
          <a:p>
            <a:pPr algn="r"/>
            <a:r>
              <a:rPr lang="uk-UA" dirty="0" smtClean="0"/>
              <a:t>Керівник: асистент </a:t>
            </a:r>
            <a:r>
              <a:rPr lang="uk-UA" dirty="0" err="1" smtClean="0"/>
              <a:t>Дрозденко</a:t>
            </a:r>
            <a:r>
              <a:rPr lang="uk-UA" dirty="0" smtClean="0"/>
              <a:t> О. М.</a:t>
            </a:r>
            <a:endParaRPr lang="en-US" dirty="0" smtClean="0"/>
          </a:p>
          <a:p>
            <a:pPr algn="r"/>
            <a:r>
              <a:rPr lang="uk-UA" dirty="0" smtClean="0"/>
              <a:t>Консультант зі спеціальних питань: </a:t>
            </a:r>
            <a:r>
              <a:rPr lang="uk-UA" dirty="0" err="1" smtClean="0"/>
              <a:t>Мальчиков</a:t>
            </a:r>
            <a:r>
              <a:rPr lang="uk-UA" dirty="0" smtClean="0"/>
              <a:t> В.В.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93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 роботи алгоритму</a:t>
            </a:r>
            <a:endParaRPr lang="uk-U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1419"/>
            <a:ext cx="4857750" cy="3124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10</a:t>
            </a:fld>
            <a:endParaRPr lang="uk-UA"/>
          </a:p>
        </p:txBody>
      </p:sp>
      <p:sp>
        <p:nvSpPr>
          <p:cNvPr id="6" name="Right Arrow 5"/>
          <p:cNvSpPr/>
          <p:nvPr/>
        </p:nvSpPr>
        <p:spPr>
          <a:xfrm>
            <a:off x="5799909" y="3174274"/>
            <a:ext cx="2416628" cy="16328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496" y="2778714"/>
            <a:ext cx="2819909" cy="24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90" y="1930400"/>
            <a:ext cx="9168819" cy="49276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98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– приклад з життя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87" y="1825624"/>
            <a:ext cx="9558825" cy="503237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52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– </a:t>
            </a:r>
            <a:r>
              <a:rPr lang="en-US" dirty="0" smtClean="0"/>
              <a:t>true negative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13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1859213"/>
            <a:ext cx="9644229" cy="4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4895851"/>
          </a:xfrm>
        </p:spPr>
        <p:txBody>
          <a:bodyPr>
            <a:normAutofit/>
          </a:bodyPr>
          <a:lstStyle/>
          <a:p>
            <a:r>
              <a:rPr lang="uk-UA" dirty="0" smtClean="0"/>
              <a:t>На основі аналізу методів було виявлено, що для задачі пошуку схожих зображень на персональному комп’ютері найбільше підходять методи на основі відбитка</a:t>
            </a:r>
          </a:p>
          <a:p>
            <a:r>
              <a:rPr lang="uk-UA" dirty="0" smtClean="0"/>
              <a:t>Було реалізовано один з методів– на основі перетворення </a:t>
            </a:r>
            <a:r>
              <a:rPr lang="uk-UA" dirty="0" err="1" smtClean="0"/>
              <a:t>Радона</a:t>
            </a:r>
            <a:r>
              <a:rPr lang="uk-UA" dirty="0" smtClean="0"/>
              <a:t>. Відбиток є стійким до використання фільтрів, незначних афінних перетворень або змін зображення. </a:t>
            </a:r>
          </a:p>
          <a:p>
            <a:r>
              <a:rPr lang="uk-UA" dirty="0" smtClean="0"/>
              <a:t>Було розроблено автоматизовану систему, яка використовує обраний метод.</a:t>
            </a:r>
          </a:p>
          <a:p>
            <a:r>
              <a:rPr lang="uk-UA" dirty="0" smtClean="0"/>
              <a:t>Виявлено, що для отримання кращих результатів необхідні більш складні методи.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7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Шляхи покращення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4958"/>
            <a:ext cx="10515600" cy="3508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3200" dirty="0" smtClean="0"/>
              <a:t>Додавання нових способів введення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Покращення алгоритму отримання відбитка, комбінування різних методів.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Централізоване збереження звітів сканування.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Синхронізація між різними приладами.</a:t>
            </a:r>
            <a:endParaRPr lang="uk-UA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56" y="2349500"/>
            <a:ext cx="5475287" cy="285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uk-UA" sz="4400" dirty="0" smtClean="0"/>
              <a:t>Актуальність роботи</a:t>
            </a:r>
            <a:endParaRPr lang="uk-UA" sz="44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838200" y="1455313"/>
            <a:ext cx="11049000" cy="472165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Полегшення пошуку і перегляду зображень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Видалення зображень – проміжних результатів обробки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Звільнення жорсткого диска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Запобігання збереженню однакових зображень з Інтернет</a:t>
            </a:r>
            <a:endParaRPr lang="uk-UA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Постановка задачі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827"/>
            <a:ext cx="10515600" cy="493260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Мета роботи:</a:t>
            </a:r>
            <a:r>
              <a:rPr lang="uk-UA" dirty="0" smtClean="0"/>
              <a:t> створення автоматизованої системи виявлення схожих зображень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Вимоги до системи:</a:t>
            </a:r>
            <a:endParaRPr lang="uk-UA" b="1" u="sng" dirty="0"/>
          </a:p>
          <a:p>
            <a:pPr algn="just">
              <a:lnSpc>
                <a:spcPct val="100000"/>
              </a:lnSpc>
            </a:pPr>
            <a:r>
              <a:rPr lang="uk-UA" dirty="0"/>
              <a:t>С</a:t>
            </a:r>
            <a:r>
              <a:rPr lang="uk-UA" dirty="0" smtClean="0"/>
              <a:t>истема має працювати на персональному комп’ютері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Вхідні дані – зображення в форматі </a:t>
            </a:r>
            <a:r>
              <a:rPr lang="en-US" dirty="0" smtClean="0"/>
              <a:t>JPEG/PNG</a:t>
            </a:r>
            <a:endParaRPr lang="uk-UA" dirty="0" smtClean="0"/>
          </a:p>
          <a:p>
            <a:pPr algn="just">
              <a:lnSpc>
                <a:spcPct val="100000"/>
              </a:lnSpc>
            </a:pPr>
            <a:r>
              <a:rPr lang="uk-UA" dirty="0" smtClean="0"/>
              <a:t>Детектування зображень із відмінностями (зсув, поворот, масштабування, фільтри, додані об</a:t>
            </a:r>
            <a:r>
              <a:rPr lang="en-US" dirty="0" smtClean="0"/>
              <a:t>’</a:t>
            </a:r>
            <a:r>
              <a:rPr lang="uk-UA" dirty="0" err="1" smtClean="0"/>
              <a:t>єкти</a:t>
            </a:r>
            <a:r>
              <a:rPr lang="uk-UA" dirty="0" smtClean="0"/>
              <a:t>, …)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Надання користувачеві степеня подібності зображень для прийняття остаточного рішення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49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Існуючі системи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Tineye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Dup Detector (</a:t>
            </a:r>
            <a:r>
              <a:rPr lang="en-US" dirty="0" err="1" smtClean="0"/>
              <a:t>Keronsoft</a:t>
            </a:r>
            <a:r>
              <a:rPr lang="en-US" dirty="0" smtClean="0"/>
              <a:t>)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Image Comparer (Bolide Software)</a:t>
            </a:r>
            <a:endParaRPr lang="uk-UA" dirty="0" smtClean="0"/>
          </a:p>
          <a:p>
            <a:endParaRPr lang="uk-UA" dirty="0" smtClean="0"/>
          </a:p>
          <a:p>
            <a:r>
              <a:rPr lang="en-US" dirty="0"/>
              <a:t>Google image </a:t>
            </a: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4</a:t>
            </a:fld>
            <a:endParaRPr lang="uk-U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81" y="4718833"/>
            <a:ext cx="403860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s://tineye.com/images/nav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09" y="1592262"/>
            <a:ext cx="2891678" cy="9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bolidesoft.com/images/ic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06" y="3762978"/>
            <a:ext cx="33337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Порівняння існуючих систем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584322"/>
              </p:ext>
            </p:extLst>
          </p:nvPr>
        </p:nvGraphicFramePr>
        <p:xfrm>
          <a:off x="2" y="1862667"/>
          <a:ext cx="12191999" cy="5158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6749"/>
                <a:gridCol w="1508996"/>
                <a:gridCol w="2503562"/>
                <a:gridCol w="2053359"/>
                <a:gridCol w="2439333"/>
              </a:tblGrid>
              <a:tr h="14823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Програмний продукт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в мережі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на персональному комп’ютері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Стійкий до </a:t>
                      </a:r>
                      <a:r>
                        <a:rPr lang="uk-UA" sz="2400" dirty="0" smtClean="0">
                          <a:effectLst/>
                        </a:rPr>
                        <a:t>перетворень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Виведення всіх схожих </a:t>
                      </a:r>
                      <a:r>
                        <a:rPr lang="uk-UA" sz="2400" dirty="0" smtClean="0">
                          <a:effectLst/>
                        </a:rPr>
                        <a:t>зображень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05759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Tineye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Платна</a:t>
                      </a:r>
                      <a:r>
                        <a:rPr lang="uk-UA" sz="1400" dirty="0" smtClean="0">
                          <a:effectLst/>
                        </a:rPr>
                        <a:t> можливість створення</a:t>
                      </a:r>
                      <a:r>
                        <a:rPr lang="uk-UA" sz="1400" baseline="0" dirty="0" smtClean="0">
                          <a:effectLst/>
                        </a:rPr>
                        <a:t> персональної колекції в хмарному сховищі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Google image search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92219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Dup Detector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Image Comparer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01253" y="6492875"/>
            <a:ext cx="2743200" cy="365125"/>
          </a:xfrm>
        </p:spPr>
        <p:txBody>
          <a:bodyPr/>
          <a:lstStyle/>
          <a:p>
            <a:fld id="{1278B2DA-0916-4F71-A0B1-DAAA2CEBF2EA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5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Технології пошуку</a:t>
            </a:r>
            <a:endParaRPr lang="uk-U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887114"/>
              </p:ext>
            </p:extLst>
          </p:nvPr>
        </p:nvGraphicFramePr>
        <p:xfrm>
          <a:off x="0" y="1690688"/>
          <a:ext cx="12192000" cy="4511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8856"/>
                <a:gridCol w="2535432"/>
                <a:gridCol w="3218856"/>
                <a:gridCol w="3218856"/>
              </a:tblGrid>
              <a:tr h="278410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dirty="0" smtClean="0">
                          <a:effectLst/>
                        </a:rPr>
                        <a:t>Технологія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Вимагає </a:t>
                      </a:r>
                      <a:r>
                        <a:rPr lang="uk-UA" sz="2400" dirty="0" smtClean="0">
                          <a:effectLst/>
                        </a:rPr>
                        <a:t>підготовки зображення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Кількість</a:t>
                      </a:r>
                      <a:r>
                        <a:rPr lang="uk-UA" sz="24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false-positives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4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Визначення схожими різних зображень</a:t>
                      </a:r>
                      <a:r>
                        <a:rPr lang="uk-UA" sz="24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з схожим вмістом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9000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Watermarking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2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Content-based</a:t>
                      </a:r>
                      <a:endParaRPr lang="uk-UA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-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657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Схема системи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931" y="1892199"/>
            <a:ext cx="8720138" cy="496580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62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отримання відбитку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7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25"/>
            <a:ext cx="11734800" cy="1325563"/>
          </a:xfrm>
        </p:spPr>
        <p:txBody>
          <a:bodyPr/>
          <a:lstStyle/>
          <a:p>
            <a:r>
              <a:rPr lang="uk-UA" dirty="0" smtClean="0"/>
              <a:t>Алгоритм отримання відбитку - отримання</a:t>
            </a:r>
            <a:r>
              <a:rPr lang="en-US" dirty="0" smtClean="0"/>
              <a:t> </a:t>
            </a:r>
            <a:r>
              <a:rPr lang="uk-UA" dirty="0" smtClean="0"/>
              <a:t>біт 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50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816892"/>
              </p:ext>
            </p:extLst>
          </p:nvPr>
        </p:nvGraphicFramePr>
        <p:xfrm>
          <a:off x="10007600" y="3349306"/>
          <a:ext cx="1955800" cy="140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4"/>
              <p:cNvSpPr/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Interleaving</a:t>
                </a:r>
                <a:br>
                  <a:rPr lang="en-US" sz="2800" kern="1200" dirty="0" smtClean="0"/>
                </a:br>
                <a:r>
                  <a:rPr lang="uk-UA" sz="2800" kern="1200" dirty="0" smtClean="0"/>
                  <a:t>Розділення на модуль і аргумент</a:t>
                </a:r>
                <a:r>
                  <a:rPr lang="en-US" sz="2800" kern="1200" dirty="0" smtClean="0"/>
                  <a:t>, </a:t>
                </a:r>
                <a:r>
                  <a:rPr lang="uk-UA" sz="2800" dirty="0" smtClean="0"/>
                  <a:t>беруться лише перші           </a:t>
                </a:r>
                <a14:m>
                  <m:oMath xmlns:m="http://schemas.openxmlformats.org/officeDocument/2006/math">
                    <m:r>
                      <a:rPr lang="uk-UA" sz="2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uk-U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</m:t>
                    </m:r>
                  </m:oMath>
                </a14:m>
                <a:r>
                  <a:rPr lang="uk-UA" sz="2800" kern="1200" dirty="0" smtClean="0"/>
                  <a:t> пікселя</a:t>
                </a:r>
                <a:endParaRPr lang="en-US" sz="2800" kern="1200" dirty="0" smtClean="0"/>
              </a:p>
            </p:txBody>
          </p:sp>
        </mc:Choice>
        <mc:Fallback xmlns="">
          <p:sp>
            <p:nvSpPr>
              <p:cNvPr id="5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blipFill rotWithShape="0">
                <a:blip r:embed="rId16"/>
                <a:stretch>
                  <a:fillRect t="-2677" r="-4255" b="-5163"/>
                </a:stretch>
              </a:blipFill>
              <a:ln/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9552740" y="3560804"/>
            <a:ext cx="401717" cy="107951"/>
            <a:chOff x="2824084" y="1223961"/>
            <a:chExt cx="401717" cy="107951"/>
          </a:xfrm>
        </p:grpSpPr>
        <p:sp>
          <p:nvSpPr>
            <p:cNvPr id="57" name="Right Arrow 56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52740" y="4188819"/>
            <a:ext cx="401717" cy="107951"/>
            <a:chOff x="2824084" y="1223961"/>
            <a:chExt cx="401717" cy="107951"/>
          </a:xfrm>
        </p:grpSpPr>
        <p:sp>
          <p:nvSpPr>
            <p:cNvPr id="60" name="Right Arrow 59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42125" y="4553348"/>
            <a:ext cx="401717" cy="107951"/>
            <a:chOff x="2824084" y="1223961"/>
            <a:chExt cx="401717" cy="107951"/>
          </a:xfrm>
        </p:grpSpPr>
        <p:sp>
          <p:nvSpPr>
            <p:cNvPr id="63" name="Right Arrow 62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52730" y="3312518"/>
            <a:ext cx="401717" cy="107951"/>
            <a:chOff x="2824084" y="1223961"/>
            <a:chExt cx="401717" cy="107951"/>
          </a:xfrm>
        </p:grpSpPr>
        <p:sp>
          <p:nvSpPr>
            <p:cNvPr id="66" name="Right Arrow 65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Choice>
        <mc:Fallback xmlns=""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9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360</Words>
  <Application>Microsoft Office PowerPoint</Application>
  <PresentationFormat>Widescreen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Автоматизована система пошуку дублікатів зображень </vt:lpstr>
      <vt:lpstr>Актуальність роботи</vt:lpstr>
      <vt:lpstr>Постановка задачі</vt:lpstr>
      <vt:lpstr>Існуючі системи</vt:lpstr>
      <vt:lpstr>Порівняння існуючих систем</vt:lpstr>
      <vt:lpstr>Технології пошуку</vt:lpstr>
      <vt:lpstr>Схема системи</vt:lpstr>
      <vt:lpstr>Алгоритм отримання відбитку</vt:lpstr>
      <vt:lpstr>Алгоритм отримання відбитку - отримання біт </vt:lpstr>
      <vt:lpstr>Результат роботи алгоритму</vt:lpstr>
      <vt:lpstr>Результати роботи</vt:lpstr>
      <vt:lpstr>Результати роботи – приклад з життя</vt:lpstr>
      <vt:lpstr>Результати роботи – true negative</vt:lpstr>
      <vt:lpstr>Висновки</vt:lpstr>
      <vt:lpstr>Шляхи покращення</vt:lpstr>
      <vt:lpstr>Дякую за увагу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Волк Илья</dc:creator>
  <cp:lastModifiedBy>Волк Илья</cp:lastModifiedBy>
  <cp:revision>64</cp:revision>
  <dcterms:created xsi:type="dcterms:W3CDTF">2018-05-18T19:27:47Z</dcterms:created>
  <dcterms:modified xsi:type="dcterms:W3CDTF">2018-05-23T15:32:09Z</dcterms:modified>
</cp:coreProperties>
</file>